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0" r:id="rId4"/>
    <p:sldId id="271" r:id="rId5"/>
    <p:sldId id="258" r:id="rId6"/>
    <p:sldId id="264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59" r:id="rId18"/>
    <p:sldId id="269" r:id="rId19"/>
  </p:sldIdLst>
  <p:sldSz cx="18288000" cy="10287000"/>
  <p:notesSz cx="6858000" cy="9144000"/>
  <p:embeddedFontLst>
    <p:embeddedFont>
      <p:font typeface="Abril Fatface" panose="020B0604020202020204" charset="0"/>
      <p:regular r:id="rId20"/>
    </p:embeddedFont>
    <p:embeddedFont>
      <p:font typeface="Bell MT" panose="02020503060305020303" pitchFamily="18" charset="0"/>
      <p:regular r:id="rId21"/>
      <p:bold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BB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18441" y="925830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95229" y="2588892"/>
            <a:ext cx="3276600" cy="1588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26"/>
              </a:lnSpc>
            </a:pPr>
            <a:r>
              <a:rPr lang="en-US" sz="12047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5220" y="4726460"/>
            <a:ext cx="17843009" cy="1383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26"/>
              </a:lnSpc>
            </a:pPr>
            <a:r>
              <a:rPr lang="en-US" sz="7200" dirty="0">
                <a:solidFill>
                  <a:srgbClr val="2BB4D4"/>
                </a:solidFill>
                <a:latin typeface="Abril Fatface"/>
                <a:ea typeface="Abril Fatface"/>
                <a:cs typeface="Abril Fatface"/>
                <a:sym typeface="Abril Fatface"/>
              </a:rPr>
              <a:t>SUPPLY CHAIN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11056F-15C0-CE1C-74E8-A47B5E3EA5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4"/>
          <a:stretch>
            <a:fillRect/>
          </a:stretch>
        </p:blipFill>
        <p:spPr>
          <a:xfrm>
            <a:off x="14485122" y="185059"/>
            <a:ext cx="3633107" cy="3657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EF1676-7F0B-E4D1-DC6F-6A76180EAB93}"/>
              </a:ext>
            </a:extLst>
          </p:cNvPr>
          <p:cNvSpPr txBox="1"/>
          <p:nvPr/>
        </p:nvSpPr>
        <p:spPr>
          <a:xfrm>
            <a:off x="11975328" y="8756731"/>
            <a:ext cx="6148344" cy="707886"/>
          </a:xfrm>
          <a:custGeom>
            <a:avLst/>
            <a:gdLst>
              <a:gd name="connsiteX0" fmla="*/ 0 w 6148344"/>
              <a:gd name="connsiteY0" fmla="*/ 0 h 707886"/>
              <a:gd name="connsiteX1" fmla="*/ 681907 w 6148344"/>
              <a:gd name="connsiteY1" fmla="*/ 0 h 707886"/>
              <a:gd name="connsiteX2" fmla="*/ 1179364 w 6148344"/>
              <a:gd name="connsiteY2" fmla="*/ 0 h 707886"/>
              <a:gd name="connsiteX3" fmla="*/ 1738305 w 6148344"/>
              <a:gd name="connsiteY3" fmla="*/ 0 h 707886"/>
              <a:gd name="connsiteX4" fmla="*/ 2235761 w 6148344"/>
              <a:gd name="connsiteY4" fmla="*/ 0 h 707886"/>
              <a:gd name="connsiteX5" fmla="*/ 2733218 w 6148344"/>
              <a:gd name="connsiteY5" fmla="*/ 0 h 707886"/>
              <a:gd name="connsiteX6" fmla="*/ 3415126 w 6148344"/>
              <a:gd name="connsiteY6" fmla="*/ 0 h 707886"/>
              <a:gd name="connsiteX7" fmla="*/ 3851099 w 6148344"/>
              <a:gd name="connsiteY7" fmla="*/ 0 h 707886"/>
              <a:gd name="connsiteX8" fmla="*/ 4410039 w 6148344"/>
              <a:gd name="connsiteY8" fmla="*/ 0 h 707886"/>
              <a:gd name="connsiteX9" fmla="*/ 4846013 w 6148344"/>
              <a:gd name="connsiteY9" fmla="*/ 0 h 707886"/>
              <a:gd name="connsiteX10" fmla="*/ 5466437 w 6148344"/>
              <a:gd name="connsiteY10" fmla="*/ 0 h 707886"/>
              <a:gd name="connsiteX11" fmla="*/ 6148344 w 6148344"/>
              <a:gd name="connsiteY11" fmla="*/ 0 h 707886"/>
              <a:gd name="connsiteX12" fmla="*/ 6148344 w 6148344"/>
              <a:gd name="connsiteY12" fmla="*/ 361022 h 707886"/>
              <a:gd name="connsiteX13" fmla="*/ 6148344 w 6148344"/>
              <a:gd name="connsiteY13" fmla="*/ 707886 h 707886"/>
              <a:gd name="connsiteX14" fmla="*/ 5527920 w 6148344"/>
              <a:gd name="connsiteY14" fmla="*/ 707886 h 707886"/>
              <a:gd name="connsiteX15" fmla="*/ 5153430 w 6148344"/>
              <a:gd name="connsiteY15" fmla="*/ 707886 h 707886"/>
              <a:gd name="connsiteX16" fmla="*/ 4533006 w 6148344"/>
              <a:gd name="connsiteY16" fmla="*/ 707886 h 707886"/>
              <a:gd name="connsiteX17" fmla="*/ 4097033 w 6148344"/>
              <a:gd name="connsiteY17" fmla="*/ 707886 h 707886"/>
              <a:gd name="connsiteX18" fmla="*/ 3599576 w 6148344"/>
              <a:gd name="connsiteY18" fmla="*/ 707886 h 707886"/>
              <a:gd name="connsiteX19" fmla="*/ 2979152 w 6148344"/>
              <a:gd name="connsiteY19" fmla="*/ 707886 h 707886"/>
              <a:gd name="connsiteX20" fmla="*/ 2481695 w 6148344"/>
              <a:gd name="connsiteY20" fmla="*/ 707886 h 707886"/>
              <a:gd name="connsiteX21" fmla="*/ 2107205 w 6148344"/>
              <a:gd name="connsiteY21" fmla="*/ 707886 h 707886"/>
              <a:gd name="connsiteX22" fmla="*/ 1548265 w 6148344"/>
              <a:gd name="connsiteY22" fmla="*/ 707886 h 707886"/>
              <a:gd name="connsiteX23" fmla="*/ 1050808 w 6148344"/>
              <a:gd name="connsiteY23" fmla="*/ 707886 h 707886"/>
              <a:gd name="connsiteX24" fmla="*/ 0 w 6148344"/>
              <a:gd name="connsiteY24" fmla="*/ 707886 h 707886"/>
              <a:gd name="connsiteX25" fmla="*/ 0 w 6148344"/>
              <a:gd name="connsiteY25" fmla="*/ 361022 h 707886"/>
              <a:gd name="connsiteX26" fmla="*/ 0 w 6148344"/>
              <a:gd name="connsiteY2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48344" h="707886" extrusionOk="0">
                <a:moveTo>
                  <a:pt x="0" y="0"/>
                </a:moveTo>
                <a:cubicBezTo>
                  <a:pt x="193013" y="-49894"/>
                  <a:pt x="373581" y="71477"/>
                  <a:pt x="681907" y="0"/>
                </a:cubicBezTo>
                <a:cubicBezTo>
                  <a:pt x="990233" y="-71477"/>
                  <a:pt x="1060465" y="52538"/>
                  <a:pt x="1179364" y="0"/>
                </a:cubicBezTo>
                <a:cubicBezTo>
                  <a:pt x="1298263" y="-52538"/>
                  <a:pt x="1509228" y="24679"/>
                  <a:pt x="1738305" y="0"/>
                </a:cubicBezTo>
                <a:cubicBezTo>
                  <a:pt x="1967382" y="-24679"/>
                  <a:pt x="2099640" y="27482"/>
                  <a:pt x="2235761" y="0"/>
                </a:cubicBezTo>
                <a:cubicBezTo>
                  <a:pt x="2371882" y="-27482"/>
                  <a:pt x="2575356" y="24885"/>
                  <a:pt x="2733218" y="0"/>
                </a:cubicBezTo>
                <a:cubicBezTo>
                  <a:pt x="2891080" y="-24885"/>
                  <a:pt x="3143498" y="17798"/>
                  <a:pt x="3415126" y="0"/>
                </a:cubicBezTo>
                <a:cubicBezTo>
                  <a:pt x="3686754" y="-17798"/>
                  <a:pt x="3703705" y="17359"/>
                  <a:pt x="3851099" y="0"/>
                </a:cubicBezTo>
                <a:cubicBezTo>
                  <a:pt x="3998493" y="-17359"/>
                  <a:pt x="4266462" y="16488"/>
                  <a:pt x="4410039" y="0"/>
                </a:cubicBezTo>
                <a:cubicBezTo>
                  <a:pt x="4553616" y="-16488"/>
                  <a:pt x="4715821" y="32369"/>
                  <a:pt x="4846013" y="0"/>
                </a:cubicBezTo>
                <a:cubicBezTo>
                  <a:pt x="4976205" y="-32369"/>
                  <a:pt x="5293010" y="68246"/>
                  <a:pt x="5466437" y="0"/>
                </a:cubicBezTo>
                <a:cubicBezTo>
                  <a:pt x="5639864" y="-68246"/>
                  <a:pt x="5808811" y="17489"/>
                  <a:pt x="6148344" y="0"/>
                </a:cubicBezTo>
                <a:cubicBezTo>
                  <a:pt x="6163654" y="149093"/>
                  <a:pt x="6132414" y="243052"/>
                  <a:pt x="6148344" y="361022"/>
                </a:cubicBezTo>
                <a:cubicBezTo>
                  <a:pt x="6164274" y="478992"/>
                  <a:pt x="6123669" y="617122"/>
                  <a:pt x="6148344" y="707886"/>
                </a:cubicBezTo>
                <a:cubicBezTo>
                  <a:pt x="5886848" y="722330"/>
                  <a:pt x="5807404" y="650538"/>
                  <a:pt x="5527920" y="707886"/>
                </a:cubicBezTo>
                <a:cubicBezTo>
                  <a:pt x="5248436" y="765234"/>
                  <a:pt x="5282052" y="690243"/>
                  <a:pt x="5153430" y="707886"/>
                </a:cubicBezTo>
                <a:cubicBezTo>
                  <a:pt x="5024808" y="725529"/>
                  <a:pt x="4724725" y="701717"/>
                  <a:pt x="4533006" y="707886"/>
                </a:cubicBezTo>
                <a:cubicBezTo>
                  <a:pt x="4341287" y="714055"/>
                  <a:pt x="4225473" y="701564"/>
                  <a:pt x="4097033" y="707886"/>
                </a:cubicBezTo>
                <a:cubicBezTo>
                  <a:pt x="3968593" y="714208"/>
                  <a:pt x="3822430" y="694757"/>
                  <a:pt x="3599576" y="707886"/>
                </a:cubicBezTo>
                <a:cubicBezTo>
                  <a:pt x="3376722" y="721015"/>
                  <a:pt x="3184526" y="674229"/>
                  <a:pt x="2979152" y="707886"/>
                </a:cubicBezTo>
                <a:cubicBezTo>
                  <a:pt x="2773778" y="741543"/>
                  <a:pt x="2660530" y="669240"/>
                  <a:pt x="2481695" y="707886"/>
                </a:cubicBezTo>
                <a:cubicBezTo>
                  <a:pt x="2302860" y="746532"/>
                  <a:pt x="2229257" y="681698"/>
                  <a:pt x="2107205" y="707886"/>
                </a:cubicBezTo>
                <a:cubicBezTo>
                  <a:pt x="1985153" y="734074"/>
                  <a:pt x="1752977" y="703131"/>
                  <a:pt x="1548265" y="707886"/>
                </a:cubicBezTo>
                <a:cubicBezTo>
                  <a:pt x="1343553" y="712641"/>
                  <a:pt x="1176245" y="701820"/>
                  <a:pt x="1050808" y="707886"/>
                </a:cubicBezTo>
                <a:cubicBezTo>
                  <a:pt x="925371" y="713952"/>
                  <a:pt x="473262" y="683502"/>
                  <a:pt x="0" y="707886"/>
                </a:cubicBezTo>
                <a:cubicBezTo>
                  <a:pt x="-14776" y="621234"/>
                  <a:pt x="26493" y="457164"/>
                  <a:pt x="0" y="361022"/>
                </a:cubicBezTo>
                <a:cubicBezTo>
                  <a:pt x="-26493" y="264880"/>
                  <a:pt x="23462" y="179136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0783796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endParaRPr lang="en-IN" sz="4000" b="1" dirty="0">
              <a:latin typeface="Bell MT" panose="020205030603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4F6272-90F4-E1CB-40A0-1D7D104B13B6}"/>
              </a:ext>
            </a:extLst>
          </p:cNvPr>
          <p:cNvSpPr txBox="1"/>
          <p:nvPr/>
        </p:nvSpPr>
        <p:spPr>
          <a:xfrm>
            <a:off x="5334000" y="744714"/>
            <a:ext cx="6148344" cy="707886"/>
          </a:xfrm>
          <a:custGeom>
            <a:avLst/>
            <a:gdLst>
              <a:gd name="connsiteX0" fmla="*/ 0 w 6148344"/>
              <a:gd name="connsiteY0" fmla="*/ 0 h 707886"/>
              <a:gd name="connsiteX1" fmla="*/ 681907 w 6148344"/>
              <a:gd name="connsiteY1" fmla="*/ 0 h 707886"/>
              <a:gd name="connsiteX2" fmla="*/ 1179364 w 6148344"/>
              <a:gd name="connsiteY2" fmla="*/ 0 h 707886"/>
              <a:gd name="connsiteX3" fmla="*/ 1738305 w 6148344"/>
              <a:gd name="connsiteY3" fmla="*/ 0 h 707886"/>
              <a:gd name="connsiteX4" fmla="*/ 2235761 w 6148344"/>
              <a:gd name="connsiteY4" fmla="*/ 0 h 707886"/>
              <a:gd name="connsiteX5" fmla="*/ 2733218 w 6148344"/>
              <a:gd name="connsiteY5" fmla="*/ 0 h 707886"/>
              <a:gd name="connsiteX6" fmla="*/ 3415126 w 6148344"/>
              <a:gd name="connsiteY6" fmla="*/ 0 h 707886"/>
              <a:gd name="connsiteX7" fmla="*/ 3851099 w 6148344"/>
              <a:gd name="connsiteY7" fmla="*/ 0 h 707886"/>
              <a:gd name="connsiteX8" fmla="*/ 4410039 w 6148344"/>
              <a:gd name="connsiteY8" fmla="*/ 0 h 707886"/>
              <a:gd name="connsiteX9" fmla="*/ 4846013 w 6148344"/>
              <a:gd name="connsiteY9" fmla="*/ 0 h 707886"/>
              <a:gd name="connsiteX10" fmla="*/ 5466437 w 6148344"/>
              <a:gd name="connsiteY10" fmla="*/ 0 h 707886"/>
              <a:gd name="connsiteX11" fmla="*/ 6148344 w 6148344"/>
              <a:gd name="connsiteY11" fmla="*/ 0 h 707886"/>
              <a:gd name="connsiteX12" fmla="*/ 6148344 w 6148344"/>
              <a:gd name="connsiteY12" fmla="*/ 361022 h 707886"/>
              <a:gd name="connsiteX13" fmla="*/ 6148344 w 6148344"/>
              <a:gd name="connsiteY13" fmla="*/ 707886 h 707886"/>
              <a:gd name="connsiteX14" fmla="*/ 5527920 w 6148344"/>
              <a:gd name="connsiteY14" fmla="*/ 707886 h 707886"/>
              <a:gd name="connsiteX15" fmla="*/ 5153430 w 6148344"/>
              <a:gd name="connsiteY15" fmla="*/ 707886 h 707886"/>
              <a:gd name="connsiteX16" fmla="*/ 4533006 w 6148344"/>
              <a:gd name="connsiteY16" fmla="*/ 707886 h 707886"/>
              <a:gd name="connsiteX17" fmla="*/ 4097033 w 6148344"/>
              <a:gd name="connsiteY17" fmla="*/ 707886 h 707886"/>
              <a:gd name="connsiteX18" fmla="*/ 3599576 w 6148344"/>
              <a:gd name="connsiteY18" fmla="*/ 707886 h 707886"/>
              <a:gd name="connsiteX19" fmla="*/ 2979152 w 6148344"/>
              <a:gd name="connsiteY19" fmla="*/ 707886 h 707886"/>
              <a:gd name="connsiteX20" fmla="*/ 2481695 w 6148344"/>
              <a:gd name="connsiteY20" fmla="*/ 707886 h 707886"/>
              <a:gd name="connsiteX21" fmla="*/ 2107205 w 6148344"/>
              <a:gd name="connsiteY21" fmla="*/ 707886 h 707886"/>
              <a:gd name="connsiteX22" fmla="*/ 1548265 w 6148344"/>
              <a:gd name="connsiteY22" fmla="*/ 707886 h 707886"/>
              <a:gd name="connsiteX23" fmla="*/ 1050808 w 6148344"/>
              <a:gd name="connsiteY23" fmla="*/ 707886 h 707886"/>
              <a:gd name="connsiteX24" fmla="*/ 0 w 6148344"/>
              <a:gd name="connsiteY24" fmla="*/ 707886 h 707886"/>
              <a:gd name="connsiteX25" fmla="*/ 0 w 6148344"/>
              <a:gd name="connsiteY25" fmla="*/ 361022 h 707886"/>
              <a:gd name="connsiteX26" fmla="*/ 0 w 6148344"/>
              <a:gd name="connsiteY2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48344" h="707886" extrusionOk="0">
                <a:moveTo>
                  <a:pt x="0" y="0"/>
                </a:moveTo>
                <a:cubicBezTo>
                  <a:pt x="193013" y="-49894"/>
                  <a:pt x="373581" y="71477"/>
                  <a:pt x="681907" y="0"/>
                </a:cubicBezTo>
                <a:cubicBezTo>
                  <a:pt x="990233" y="-71477"/>
                  <a:pt x="1060465" y="52538"/>
                  <a:pt x="1179364" y="0"/>
                </a:cubicBezTo>
                <a:cubicBezTo>
                  <a:pt x="1298263" y="-52538"/>
                  <a:pt x="1509228" y="24679"/>
                  <a:pt x="1738305" y="0"/>
                </a:cubicBezTo>
                <a:cubicBezTo>
                  <a:pt x="1967382" y="-24679"/>
                  <a:pt x="2099640" y="27482"/>
                  <a:pt x="2235761" y="0"/>
                </a:cubicBezTo>
                <a:cubicBezTo>
                  <a:pt x="2371882" y="-27482"/>
                  <a:pt x="2575356" y="24885"/>
                  <a:pt x="2733218" y="0"/>
                </a:cubicBezTo>
                <a:cubicBezTo>
                  <a:pt x="2891080" y="-24885"/>
                  <a:pt x="3143498" y="17798"/>
                  <a:pt x="3415126" y="0"/>
                </a:cubicBezTo>
                <a:cubicBezTo>
                  <a:pt x="3686754" y="-17798"/>
                  <a:pt x="3703705" y="17359"/>
                  <a:pt x="3851099" y="0"/>
                </a:cubicBezTo>
                <a:cubicBezTo>
                  <a:pt x="3998493" y="-17359"/>
                  <a:pt x="4266462" y="16488"/>
                  <a:pt x="4410039" y="0"/>
                </a:cubicBezTo>
                <a:cubicBezTo>
                  <a:pt x="4553616" y="-16488"/>
                  <a:pt x="4715821" y="32369"/>
                  <a:pt x="4846013" y="0"/>
                </a:cubicBezTo>
                <a:cubicBezTo>
                  <a:pt x="4976205" y="-32369"/>
                  <a:pt x="5293010" y="68246"/>
                  <a:pt x="5466437" y="0"/>
                </a:cubicBezTo>
                <a:cubicBezTo>
                  <a:pt x="5639864" y="-68246"/>
                  <a:pt x="5808811" y="17489"/>
                  <a:pt x="6148344" y="0"/>
                </a:cubicBezTo>
                <a:cubicBezTo>
                  <a:pt x="6163654" y="149093"/>
                  <a:pt x="6132414" y="243052"/>
                  <a:pt x="6148344" y="361022"/>
                </a:cubicBezTo>
                <a:cubicBezTo>
                  <a:pt x="6164274" y="478992"/>
                  <a:pt x="6123669" y="617122"/>
                  <a:pt x="6148344" y="707886"/>
                </a:cubicBezTo>
                <a:cubicBezTo>
                  <a:pt x="5886848" y="722330"/>
                  <a:pt x="5807404" y="650538"/>
                  <a:pt x="5527920" y="707886"/>
                </a:cubicBezTo>
                <a:cubicBezTo>
                  <a:pt x="5248436" y="765234"/>
                  <a:pt x="5282052" y="690243"/>
                  <a:pt x="5153430" y="707886"/>
                </a:cubicBezTo>
                <a:cubicBezTo>
                  <a:pt x="5024808" y="725529"/>
                  <a:pt x="4724725" y="701717"/>
                  <a:pt x="4533006" y="707886"/>
                </a:cubicBezTo>
                <a:cubicBezTo>
                  <a:pt x="4341287" y="714055"/>
                  <a:pt x="4225473" y="701564"/>
                  <a:pt x="4097033" y="707886"/>
                </a:cubicBezTo>
                <a:cubicBezTo>
                  <a:pt x="3968593" y="714208"/>
                  <a:pt x="3822430" y="694757"/>
                  <a:pt x="3599576" y="707886"/>
                </a:cubicBezTo>
                <a:cubicBezTo>
                  <a:pt x="3376722" y="721015"/>
                  <a:pt x="3184526" y="674229"/>
                  <a:pt x="2979152" y="707886"/>
                </a:cubicBezTo>
                <a:cubicBezTo>
                  <a:pt x="2773778" y="741543"/>
                  <a:pt x="2660530" y="669240"/>
                  <a:pt x="2481695" y="707886"/>
                </a:cubicBezTo>
                <a:cubicBezTo>
                  <a:pt x="2302860" y="746532"/>
                  <a:pt x="2229257" y="681698"/>
                  <a:pt x="2107205" y="707886"/>
                </a:cubicBezTo>
                <a:cubicBezTo>
                  <a:pt x="1985153" y="734074"/>
                  <a:pt x="1752977" y="703131"/>
                  <a:pt x="1548265" y="707886"/>
                </a:cubicBezTo>
                <a:cubicBezTo>
                  <a:pt x="1343553" y="712641"/>
                  <a:pt x="1176245" y="701820"/>
                  <a:pt x="1050808" y="707886"/>
                </a:cubicBezTo>
                <a:cubicBezTo>
                  <a:pt x="925371" y="713952"/>
                  <a:pt x="473262" y="683502"/>
                  <a:pt x="0" y="707886"/>
                </a:cubicBezTo>
                <a:cubicBezTo>
                  <a:pt x="-14776" y="621234"/>
                  <a:pt x="26493" y="457164"/>
                  <a:pt x="0" y="361022"/>
                </a:cubicBezTo>
                <a:cubicBezTo>
                  <a:pt x="-26493" y="264880"/>
                  <a:pt x="23462" y="179136"/>
                  <a:pt x="0" y="0"/>
                </a:cubicBezTo>
                <a:close/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0783796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endParaRPr lang="en-IN" sz="4000" b="1" dirty="0">
              <a:latin typeface="Bell MT" panose="02020503060305020303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F06953B-B13D-3085-D96C-A9ED22EAF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4" y="185058"/>
            <a:ext cx="3053441" cy="30534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1564-4652-6FD5-1A4D-BCDA8086B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E9C740E-2D8C-53A4-C6CA-BB090EF1F1AA}"/>
              </a:ext>
            </a:extLst>
          </p:cNvPr>
          <p:cNvSpPr txBox="1"/>
          <p:nvPr/>
        </p:nvSpPr>
        <p:spPr>
          <a:xfrm>
            <a:off x="152401" y="347662"/>
            <a:ext cx="11049000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Tableau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BA06F-8ADF-6639-BF38-975A40DE2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703"/>
            <a:ext cx="18288000" cy="881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67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412D1-1C90-ECF8-9515-3AEA85BA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B806611-4780-7FB6-4241-90B9FF4A1D71}"/>
              </a:ext>
            </a:extLst>
          </p:cNvPr>
          <p:cNvSpPr txBox="1"/>
          <p:nvPr/>
        </p:nvSpPr>
        <p:spPr>
          <a:xfrm>
            <a:off x="152401" y="347662"/>
            <a:ext cx="15011400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SQL Specific Challenges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FF88664-7B30-BC9D-0A8C-09447C9E8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426399"/>
              </p:ext>
            </p:extLst>
          </p:nvPr>
        </p:nvGraphicFramePr>
        <p:xfrm>
          <a:off x="381000" y="2019300"/>
          <a:ext cx="17526000" cy="772963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1430827212"/>
                    </a:ext>
                  </a:extLst>
                </a:gridCol>
                <a:gridCol w="10287000">
                  <a:extLst>
                    <a:ext uri="{9D8B030D-6E8A-4147-A177-3AD203B41FA5}">
                      <a16:colId xmlns:a16="http://schemas.microsoft.com/office/drawing/2014/main" val="3490629191"/>
                    </a:ext>
                  </a:extLst>
                </a:gridCol>
              </a:tblGrid>
              <a:tr h="173543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4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Challenge</a:t>
                      </a:r>
                      <a:endParaRPr sz="54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4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Details</a:t>
                      </a:r>
                      <a:endParaRPr sz="54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25329016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latin typeface="Bell MT" panose="02020503060305020303" pitchFamily="18" charset="0"/>
                        </a:rPr>
                        <a:t>Data Inconsistencies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Professional version can be expensive for small teams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291214641"/>
                  </a:ext>
                </a:extLst>
              </a:tr>
              <a:tr h="12466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dirty="0">
                          <a:latin typeface="Bell MT" panose="02020503060305020303" pitchFamily="18" charset="0"/>
                        </a:rPr>
                        <a:t>🔗 </a:t>
                      </a:r>
                      <a:r>
                        <a:rPr lang="en-GB" sz="3200" b="1" dirty="0">
                          <a:latin typeface="Bell MT" panose="02020503060305020303" pitchFamily="18" charset="0"/>
                        </a:rPr>
                        <a:t>Complex Joins</a:t>
                      </a:r>
                      <a:endParaRPr sz="44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Writing multi-table joins without duplicating or missing data is error-prone</a:t>
                      </a:r>
                      <a:endParaRPr sz="36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09992298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🔄 Performance bottleneck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latin typeface="Bell MT" panose="02020503060305020303" pitchFamily="18" charset="0"/>
                        </a:rPr>
                        <a:t>Slow query execution with large data sets or lack of indexing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129150353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⚙️ Version Control Conflicts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latin typeface="Bell MT" panose="02020503060305020303" pitchFamily="18" charset="0"/>
                        </a:rPr>
                        <a:t>No centralized system to manage and merge SQL scripts collaboratively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902625737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🔗 Limited DB access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latin typeface="Bell MT" panose="02020503060305020303" pitchFamily="18" charset="0"/>
                        </a:rPr>
                        <a:t>Not all members have equal access or permissions to query the database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19397080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74357FE-8536-958A-0DA2-3CA29D499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0" y="95092"/>
            <a:ext cx="2919412" cy="166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07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9A1C6-ACC1-2389-2B3C-747D16FF5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5AD1C19-F875-C90C-54F4-01C9F563A9C2}"/>
              </a:ext>
            </a:extLst>
          </p:cNvPr>
          <p:cNvSpPr txBox="1"/>
          <p:nvPr/>
        </p:nvSpPr>
        <p:spPr>
          <a:xfrm>
            <a:off x="152401" y="347662"/>
            <a:ext cx="6705599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SQL Queries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9ADC7-DDE1-6DCB-0AED-E54ADB67BED1}"/>
              </a:ext>
            </a:extLst>
          </p:cNvPr>
          <p:cNvSpPr txBox="1"/>
          <p:nvPr/>
        </p:nvSpPr>
        <p:spPr>
          <a:xfrm>
            <a:off x="152401" y="1790700"/>
            <a:ext cx="5331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latin typeface="Bell MT" panose="02020503060305020303" pitchFamily="18" charset="0"/>
              </a:rPr>
              <a:t>Product Type wise Sales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68756-E324-7F67-E3EB-EA869C04B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777266"/>
            <a:ext cx="17754599" cy="61762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1604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6955C-9261-6006-57B5-67509EA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E27A32F-1485-1651-0C34-88231BBAB22E}"/>
              </a:ext>
            </a:extLst>
          </p:cNvPr>
          <p:cNvSpPr txBox="1"/>
          <p:nvPr/>
        </p:nvSpPr>
        <p:spPr>
          <a:xfrm>
            <a:off x="152401" y="347662"/>
            <a:ext cx="6705599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SQL Queries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1EC94-4163-43E7-C23C-8A41403C5343}"/>
              </a:ext>
            </a:extLst>
          </p:cNvPr>
          <p:cNvSpPr txBox="1"/>
          <p:nvPr/>
        </p:nvSpPr>
        <p:spPr>
          <a:xfrm>
            <a:off x="152401" y="1790700"/>
            <a:ext cx="7263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ll MT" panose="02020503060305020303" pitchFamily="18" charset="0"/>
              </a:rPr>
              <a:t>View: Total Customers by Region</a:t>
            </a:r>
            <a:endParaRPr lang="en-IN" sz="4000" dirty="0">
              <a:latin typeface="Bell MT" panose="020205030603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750AC-32B4-4A90-F8D1-EFE74ED20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77266"/>
            <a:ext cx="17449800" cy="71620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2968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A3F5E-9512-75A6-304F-DEBCCAD51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00B7593-9F81-11EC-878B-7E9BC779FC71}"/>
              </a:ext>
            </a:extLst>
          </p:cNvPr>
          <p:cNvSpPr txBox="1"/>
          <p:nvPr/>
        </p:nvSpPr>
        <p:spPr>
          <a:xfrm>
            <a:off x="152401" y="347662"/>
            <a:ext cx="6705599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SQL Queries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007F5B-CA63-919B-6DA9-900B086F4B87}"/>
              </a:ext>
            </a:extLst>
          </p:cNvPr>
          <p:cNvSpPr txBox="1"/>
          <p:nvPr/>
        </p:nvSpPr>
        <p:spPr>
          <a:xfrm>
            <a:off x="152401" y="1790700"/>
            <a:ext cx="7357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ll MT" panose="02020503060305020303" pitchFamily="18" charset="0"/>
              </a:rPr>
              <a:t>View: Average Age by Civil Status</a:t>
            </a:r>
            <a:endParaRPr lang="en-IN" sz="4000" dirty="0">
              <a:latin typeface="Bell MT" panose="020205030603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DDD73-AF4D-9683-9B4A-4C0B261F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777266"/>
            <a:ext cx="14391082" cy="7162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3082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B85E-7A7C-92C0-C0B7-B07AD39BB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50B5CDB-5B68-99B7-A53E-92D10D6327FC}"/>
              </a:ext>
            </a:extLst>
          </p:cNvPr>
          <p:cNvSpPr txBox="1"/>
          <p:nvPr/>
        </p:nvSpPr>
        <p:spPr>
          <a:xfrm>
            <a:off x="152401" y="347662"/>
            <a:ext cx="6705599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SQL Queries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5829E8-C2D8-C5E1-BEA6-E5C62566F67F}"/>
              </a:ext>
            </a:extLst>
          </p:cNvPr>
          <p:cNvSpPr txBox="1"/>
          <p:nvPr/>
        </p:nvSpPr>
        <p:spPr>
          <a:xfrm>
            <a:off x="152401" y="1790700"/>
            <a:ext cx="685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ll MT" panose="02020503060305020303" pitchFamily="18" charset="0"/>
              </a:rPr>
              <a:t>View: Customers by Age Group</a:t>
            </a:r>
            <a:endParaRPr lang="en-IN" sz="4000" dirty="0">
              <a:latin typeface="Bell MT" panose="020205030603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3D6FB-A9BD-3B67-931B-40F5D14C6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739166"/>
            <a:ext cx="17754599" cy="71620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70186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7CF13-1BEE-4E30-3691-58B575E0E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B3F698F-3DE6-5789-0A1A-90147C6E3507}"/>
              </a:ext>
            </a:extLst>
          </p:cNvPr>
          <p:cNvSpPr txBox="1"/>
          <p:nvPr/>
        </p:nvSpPr>
        <p:spPr>
          <a:xfrm>
            <a:off x="152401" y="347662"/>
            <a:ext cx="6705599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SQL Queries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554D3-5ADA-7734-629A-9CDC015BBDF1}"/>
              </a:ext>
            </a:extLst>
          </p:cNvPr>
          <p:cNvSpPr txBox="1"/>
          <p:nvPr/>
        </p:nvSpPr>
        <p:spPr>
          <a:xfrm>
            <a:off x="152401" y="1790700"/>
            <a:ext cx="9336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Bell MT" panose="02020503060305020303" pitchFamily="18" charset="0"/>
              </a:rPr>
              <a:t>Procedure: Get Customer Purchase History</a:t>
            </a:r>
            <a:endParaRPr lang="en-IN" sz="4000" dirty="0">
              <a:latin typeface="Bell MT" panose="020205030603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BF416-4B3A-23D8-CE58-50167BE9C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28280"/>
            <a:ext cx="14198938" cy="7194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03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400" y="159979"/>
            <a:ext cx="17907000" cy="1028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GB" sz="4400" b="1" dirty="0">
                <a:solidFill>
                  <a:schemeClr val="dk2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CHALLENGES FACED AND POTENTIAL SOLUTIONS</a:t>
            </a:r>
            <a:endParaRPr lang="en-US" sz="4400" dirty="0">
              <a:solidFill>
                <a:srgbClr val="004AAD"/>
              </a:solidFill>
              <a:latin typeface="Bell MT" panose="02020503060305020303" pitchFamily="18" charset="0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8" name="Google Shape;176;p25">
            <a:extLst>
              <a:ext uri="{FF2B5EF4-FFF2-40B4-BE49-F238E27FC236}">
                <a16:creationId xmlns:a16="http://schemas.microsoft.com/office/drawing/2014/main" id="{8267106C-E879-09CA-1349-03D113FD659B}"/>
              </a:ext>
            </a:extLst>
          </p:cNvPr>
          <p:cNvSpPr txBox="1">
            <a:spLocks/>
          </p:cNvSpPr>
          <p:nvPr/>
        </p:nvSpPr>
        <p:spPr>
          <a:xfrm>
            <a:off x="705900" y="1333500"/>
            <a:ext cx="17353500" cy="44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SzPts val="852"/>
              <a:buFont typeface="Arial" pitchFamily="34" charset="0"/>
              <a:buNone/>
            </a:pPr>
            <a:r>
              <a:rPr lang="en-US" sz="2800" b="1" u="sng">
                <a:latin typeface="Bell MT" panose="02020503060305020303" pitchFamily="18" charset="0"/>
                <a:ea typeface="Arial"/>
                <a:cs typeface="Arial"/>
                <a:sym typeface="Arial"/>
              </a:rPr>
              <a:t>Key Roadblocks Encountered During the Project</a:t>
            </a:r>
          </a:p>
          <a:p>
            <a:pPr marL="457200" indent="-301783">
              <a:spcBef>
                <a:spcPts val="1200"/>
              </a:spcBef>
              <a:buClr>
                <a:schemeClr val="lt1"/>
              </a:buClr>
              <a:buSzPts val="1153"/>
              <a:buFont typeface="Arial"/>
              <a:buChar char="●"/>
            </a:pPr>
            <a:r>
              <a:rPr lang="en-US" sz="2800" b="1">
                <a:latin typeface="Bell MT" panose="02020503060305020303" pitchFamily="18" charset="0"/>
                <a:ea typeface="Arial"/>
                <a:cs typeface="Arial"/>
                <a:sym typeface="Arial"/>
              </a:rPr>
              <a:t>Data Cleaning &amp; Preprocessing:</a:t>
            </a:r>
            <a: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  <a:t> Standardized and cleaned datasets to ensure analytical accuracy.</a:t>
            </a:r>
            <a:b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endParaRPr lang="en-US" sz="2800">
              <a:latin typeface="Bell MT" panose="02020503060305020303" pitchFamily="18" charset="0"/>
              <a:ea typeface="Arial"/>
              <a:cs typeface="Arial"/>
              <a:sym typeface="Arial"/>
            </a:endParaRPr>
          </a:p>
          <a:p>
            <a:pPr marL="457200" indent="-301783">
              <a:spcBef>
                <a:spcPts val="0"/>
              </a:spcBef>
              <a:buClr>
                <a:schemeClr val="lt1"/>
              </a:buClr>
              <a:buSzPts val="1153"/>
              <a:buFont typeface="Arial"/>
              <a:buChar char="●"/>
            </a:pPr>
            <a:r>
              <a:rPr lang="en-US" sz="2800" b="1">
                <a:latin typeface="Bell MT" panose="02020503060305020303" pitchFamily="18" charset="0"/>
                <a:ea typeface="Arial"/>
                <a:cs typeface="Arial"/>
                <a:sym typeface="Arial"/>
              </a:rPr>
              <a:t>Dashboard Optimization:</a:t>
            </a:r>
            <a: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  <a:t> Streamlined presentation using efficient visualization tools.</a:t>
            </a:r>
            <a:b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endParaRPr lang="en-US" sz="2800">
              <a:latin typeface="Bell MT" panose="02020503060305020303" pitchFamily="18" charset="0"/>
              <a:ea typeface="Arial"/>
              <a:cs typeface="Arial"/>
              <a:sym typeface="Arial"/>
            </a:endParaRPr>
          </a:p>
          <a:p>
            <a:pPr marL="457200" indent="-301783">
              <a:spcBef>
                <a:spcPts val="0"/>
              </a:spcBef>
              <a:buClr>
                <a:schemeClr val="lt1"/>
              </a:buClr>
              <a:buSzPts val="1153"/>
              <a:buFont typeface="Arial"/>
              <a:buChar char="●"/>
            </a:pPr>
            <a:r>
              <a:rPr lang="en-US" sz="2800" b="1">
                <a:latin typeface="Bell MT" panose="02020503060305020303" pitchFamily="18" charset="0"/>
                <a:ea typeface="Arial"/>
                <a:cs typeface="Arial"/>
                <a:sym typeface="Arial"/>
              </a:rPr>
              <a:t>Alternative Tools &amp; Workarounds:</a:t>
            </a:r>
            <a: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  <a:t> Identified and implemented supporting tools/plugins to address technical limitations.</a:t>
            </a:r>
            <a:b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endParaRPr lang="en-US" sz="2800">
              <a:latin typeface="Bell MT" panose="02020503060305020303" pitchFamily="18" charset="0"/>
              <a:ea typeface="Arial"/>
              <a:cs typeface="Arial"/>
              <a:sym typeface="Arial"/>
            </a:endParaRPr>
          </a:p>
          <a:p>
            <a:pPr marL="457200" indent="-301783">
              <a:spcBef>
                <a:spcPts val="0"/>
              </a:spcBef>
              <a:buClr>
                <a:schemeClr val="lt1"/>
              </a:buClr>
              <a:buSzPts val="1153"/>
              <a:buFont typeface="Arial"/>
              <a:buChar char="●"/>
            </a:pPr>
            <a:r>
              <a:rPr lang="en-US" sz="2800" b="1">
                <a:latin typeface="Bell MT" panose="02020503060305020303" pitchFamily="18" charset="0"/>
                <a:ea typeface="Arial"/>
                <a:cs typeface="Arial"/>
                <a:sym typeface="Arial"/>
              </a:rPr>
              <a:t>Regular Team Meetings:</a:t>
            </a:r>
            <a: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  <a:t> Conducted structured daily/weekly check-ins for coordination.</a:t>
            </a:r>
            <a:b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endParaRPr lang="en-US" sz="2800">
              <a:latin typeface="Bell MT" panose="02020503060305020303" pitchFamily="18" charset="0"/>
              <a:ea typeface="Arial"/>
              <a:cs typeface="Arial"/>
              <a:sym typeface="Arial"/>
            </a:endParaRPr>
          </a:p>
          <a:p>
            <a:pPr marL="457200" indent="-301783">
              <a:spcBef>
                <a:spcPts val="0"/>
              </a:spcBef>
              <a:buClr>
                <a:schemeClr val="lt1"/>
              </a:buClr>
              <a:buSzPts val="1153"/>
              <a:buFont typeface="Arial"/>
              <a:buChar char="●"/>
            </a:pPr>
            <a:r>
              <a:rPr lang="en-US" sz="2800" b="1">
                <a:latin typeface="Bell MT" panose="02020503060305020303" pitchFamily="18" charset="0"/>
                <a:ea typeface="Arial"/>
                <a:cs typeface="Arial"/>
                <a:sym typeface="Arial"/>
              </a:rPr>
              <a:t>Task Prioritization:</a:t>
            </a:r>
            <a: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  <a:t> Delegated responsibilities strategically to manage workload and meet timelines.</a:t>
            </a:r>
            <a:b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endParaRPr lang="en-US" sz="2800">
              <a:latin typeface="Bell MT" panose="02020503060305020303" pitchFamily="18" charset="0"/>
              <a:ea typeface="Arial"/>
              <a:cs typeface="Arial"/>
              <a:sym typeface="Arial"/>
            </a:endParaRPr>
          </a:p>
          <a:p>
            <a:pPr marL="457200" indent="-301783">
              <a:spcBef>
                <a:spcPts val="0"/>
              </a:spcBef>
              <a:buClr>
                <a:schemeClr val="lt1"/>
              </a:buClr>
              <a:buSzPts val="1153"/>
              <a:buFont typeface="Arial"/>
              <a:buChar char="●"/>
            </a:pPr>
            <a:r>
              <a:rPr lang="en-US" sz="2800" b="1">
                <a:latin typeface="Bell MT" panose="02020503060305020303" pitchFamily="18" charset="0"/>
                <a:ea typeface="Arial"/>
                <a:cs typeface="Arial"/>
                <a:sym typeface="Arial"/>
              </a:rPr>
              <a:t>Iterative Feedback Implementation:</a:t>
            </a:r>
            <a: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  <a:t> Incorporated feedback in phases to prevent last-minute disruptions.</a:t>
            </a:r>
          </a:p>
          <a:p>
            <a:pPr marL="0" indent="0">
              <a:spcBef>
                <a:spcPts val="1200"/>
              </a:spcBef>
              <a:buSzPts val="852"/>
              <a:buFont typeface="Arial" pitchFamily="34" charset="0"/>
              <a:buNone/>
            </a:pPr>
            <a:r>
              <a:rPr lang="en-US" sz="2800" b="1" u="sng">
                <a:latin typeface="Bell MT" panose="02020503060305020303" pitchFamily="18" charset="0"/>
                <a:ea typeface="Arial"/>
                <a:cs typeface="Arial"/>
                <a:sym typeface="Arial"/>
              </a:rPr>
              <a:t>Lessons Learned from Overcoming Obstacles</a:t>
            </a:r>
          </a:p>
          <a:p>
            <a:pPr marL="457200" indent="-301783">
              <a:spcBef>
                <a:spcPts val="1200"/>
              </a:spcBef>
              <a:buClr>
                <a:schemeClr val="lt1"/>
              </a:buClr>
              <a:buSzPts val="1153"/>
              <a:buFont typeface="Arial"/>
              <a:buChar char="●"/>
            </a:pPr>
            <a:r>
              <a:rPr lang="en-US" sz="2800" b="1">
                <a:latin typeface="Bell MT" panose="02020503060305020303" pitchFamily="18" charset="0"/>
                <a:ea typeface="Arial"/>
                <a:cs typeface="Arial"/>
                <a:sym typeface="Arial"/>
              </a:rPr>
              <a:t>Early Planning Reduces Risks:</a:t>
            </a:r>
            <a: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  <a:t> Proactive scheduling helps avoid last-minute issues.</a:t>
            </a:r>
            <a:b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endParaRPr lang="en-US" sz="2800">
              <a:latin typeface="Bell MT" panose="02020503060305020303" pitchFamily="18" charset="0"/>
              <a:ea typeface="Arial"/>
              <a:cs typeface="Arial"/>
              <a:sym typeface="Arial"/>
            </a:endParaRPr>
          </a:p>
          <a:p>
            <a:pPr marL="457200" indent="-301783">
              <a:spcBef>
                <a:spcPts val="0"/>
              </a:spcBef>
              <a:buClr>
                <a:schemeClr val="lt1"/>
              </a:buClr>
              <a:buSzPts val="1153"/>
              <a:buFont typeface="Arial"/>
              <a:buChar char="●"/>
            </a:pPr>
            <a:r>
              <a:rPr lang="en-US" sz="2800" b="1">
                <a:latin typeface="Bell MT" panose="02020503060305020303" pitchFamily="18" charset="0"/>
                <a:ea typeface="Arial"/>
                <a:cs typeface="Arial"/>
                <a:sym typeface="Arial"/>
              </a:rPr>
              <a:t>Communication Drives Collaboration:</a:t>
            </a:r>
            <a: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  <a:t> Clear, regular communication improves alignment.</a:t>
            </a:r>
            <a:b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endParaRPr lang="en-US" sz="2800">
              <a:latin typeface="Bell MT" panose="02020503060305020303" pitchFamily="18" charset="0"/>
              <a:ea typeface="Arial"/>
              <a:cs typeface="Arial"/>
              <a:sym typeface="Arial"/>
            </a:endParaRPr>
          </a:p>
          <a:p>
            <a:pPr marL="457200" indent="-301783">
              <a:spcBef>
                <a:spcPts val="0"/>
              </a:spcBef>
              <a:buClr>
                <a:schemeClr val="lt1"/>
              </a:buClr>
              <a:buSzPts val="1153"/>
              <a:buFont typeface="Arial"/>
              <a:buChar char="●"/>
            </a:pPr>
            <a:r>
              <a:rPr lang="en-US" sz="2800" b="1">
                <a:latin typeface="Bell MT" panose="02020503060305020303" pitchFamily="18" charset="0"/>
                <a:ea typeface="Arial"/>
                <a:cs typeface="Arial"/>
                <a:sym typeface="Arial"/>
              </a:rPr>
              <a:t>Adaptability is Essential:</a:t>
            </a:r>
            <a: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  <a:t> Flexibility with tools and methods resolves unforeseen challenges.</a:t>
            </a:r>
            <a:b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endParaRPr lang="en-US" sz="2800">
              <a:latin typeface="Bell MT" panose="02020503060305020303" pitchFamily="18" charset="0"/>
              <a:ea typeface="Arial"/>
              <a:cs typeface="Arial"/>
              <a:sym typeface="Arial"/>
            </a:endParaRPr>
          </a:p>
          <a:p>
            <a:pPr marL="457200" indent="-301783">
              <a:spcBef>
                <a:spcPts val="0"/>
              </a:spcBef>
              <a:buClr>
                <a:schemeClr val="lt1"/>
              </a:buClr>
              <a:buSzPts val="1153"/>
              <a:buFont typeface="Arial"/>
              <a:buChar char="●"/>
            </a:pPr>
            <a:r>
              <a:rPr lang="en-US" sz="2800" b="1">
                <a:latin typeface="Bell MT" panose="02020503060305020303" pitchFamily="18" charset="0"/>
                <a:ea typeface="Arial"/>
                <a:cs typeface="Arial"/>
                <a:sym typeface="Arial"/>
              </a:rPr>
              <a:t>Gradual Feedback Integration:</a:t>
            </a:r>
            <a: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  <a:t> Phased feedback ensures stability and quality.</a:t>
            </a:r>
            <a:b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endParaRPr lang="en-US" sz="2800">
              <a:latin typeface="Bell MT" panose="02020503060305020303" pitchFamily="18" charset="0"/>
              <a:ea typeface="Arial"/>
              <a:cs typeface="Arial"/>
              <a:sym typeface="Arial"/>
            </a:endParaRPr>
          </a:p>
          <a:p>
            <a:pPr marL="457200" indent="-301783">
              <a:spcBef>
                <a:spcPts val="0"/>
              </a:spcBef>
              <a:buClr>
                <a:schemeClr val="lt1"/>
              </a:buClr>
              <a:buSzPts val="1153"/>
              <a:buFont typeface="Arial"/>
              <a:buChar char="●"/>
            </a:pPr>
            <a:r>
              <a:rPr lang="en-US" sz="2800" b="1">
                <a:latin typeface="Bell MT" panose="02020503060305020303" pitchFamily="18" charset="0"/>
                <a:ea typeface="Arial"/>
                <a:cs typeface="Arial"/>
                <a:sym typeface="Arial"/>
              </a:rPr>
              <a:t>Teamwork Enhances Results:</a:t>
            </a:r>
            <a: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  <a:t> Strong collaboration leads to better outcomes.</a:t>
            </a:r>
            <a:br>
              <a:rPr lang="en-US" sz="2800"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endParaRPr lang="en-US" sz="2800">
              <a:latin typeface="Bell MT" panose="02020503060305020303" pitchFamily="18" charset="0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SzPts val="852"/>
              <a:buFont typeface="Arial" pitchFamily="34" charset="0"/>
              <a:buNone/>
            </a:pPr>
            <a:endParaRPr lang="en-US" sz="2800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7200" y="4302051"/>
            <a:ext cx="12001500" cy="1682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030"/>
              </a:lnSpc>
            </a:pPr>
            <a:r>
              <a:rPr lang="en-US" sz="13030" spc="-443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 YOU!</a:t>
            </a:r>
          </a:p>
        </p:txBody>
      </p:sp>
      <p:sp>
        <p:nvSpPr>
          <p:cNvPr id="6" name="Freeform 6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28600" y="266700"/>
            <a:ext cx="17906999" cy="1154162"/>
          </a:xfrm>
          <a:custGeom>
            <a:avLst/>
            <a:gdLst>
              <a:gd name="connsiteX0" fmla="*/ 0 w 17906999"/>
              <a:gd name="connsiteY0" fmla="*/ 0 h 1154162"/>
              <a:gd name="connsiteX1" fmla="*/ 17906999 w 17906999"/>
              <a:gd name="connsiteY1" fmla="*/ 0 h 1154162"/>
              <a:gd name="connsiteX2" fmla="*/ 17906999 w 17906999"/>
              <a:gd name="connsiteY2" fmla="*/ 1154162 h 1154162"/>
              <a:gd name="connsiteX3" fmla="*/ 0 w 17906999"/>
              <a:gd name="connsiteY3" fmla="*/ 1154162 h 1154162"/>
              <a:gd name="connsiteX4" fmla="*/ 0 w 17906999"/>
              <a:gd name="connsiteY4" fmla="*/ 0 h 115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06999" h="1154162" fill="none" extrusionOk="0">
                <a:moveTo>
                  <a:pt x="0" y="0"/>
                </a:moveTo>
                <a:cubicBezTo>
                  <a:pt x="3302224" y="152250"/>
                  <a:pt x="12940092" y="-37971"/>
                  <a:pt x="17906999" y="0"/>
                </a:cubicBezTo>
                <a:cubicBezTo>
                  <a:pt x="17929721" y="235299"/>
                  <a:pt x="17818851" y="695549"/>
                  <a:pt x="17906999" y="1154162"/>
                </a:cubicBezTo>
                <a:cubicBezTo>
                  <a:pt x="10175856" y="990720"/>
                  <a:pt x="6139627" y="1082648"/>
                  <a:pt x="0" y="1154162"/>
                </a:cubicBezTo>
                <a:cubicBezTo>
                  <a:pt x="66839" y="859405"/>
                  <a:pt x="-58175" y="506053"/>
                  <a:pt x="0" y="0"/>
                </a:cubicBezTo>
                <a:close/>
              </a:path>
              <a:path w="17906999" h="1154162" stroke="0" extrusionOk="0">
                <a:moveTo>
                  <a:pt x="0" y="0"/>
                </a:moveTo>
                <a:cubicBezTo>
                  <a:pt x="7747186" y="-90024"/>
                  <a:pt x="11606134" y="46286"/>
                  <a:pt x="17906999" y="0"/>
                </a:cubicBezTo>
                <a:cubicBezTo>
                  <a:pt x="17977678" y="537119"/>
                  <a:pt x="17950301" y="847641"/>
                  <a:pt x="17906999" y="1154162"/>
                </a:cubicBezTo>
                <a:cubicBezTo>
                  <a:pt x="14586985" y="1181624"/>
                  <a:pt x="7665276" y="1021475"/>
                  <a:pt x="0" y="1154162"/>
                </a:cubicBezTo>
                <a:cubicBezTo>
                  <a:pt x="-26565" y="943504"/>
                  <a:pt x="39434" y="327324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127355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8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DASHBOARD KPI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10157-40B0-A7BB-3BC2-5732D11B0EEA}"/>
              </a:ext>
            </a:extLst>
          </p:cNvPr>
          <p:cNvSpPr txBox="1"/>
          <p:nvPr/>
        </p:nvSpPr>
        <p:spPr>
          <a:xfrm>
            <a:off x="228600" y="1638300"/>
            <a:ext cx="11073031" cy="360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GB" sz="2200" b="1" dirty="0">
                <a:latin typeface="Bell MT" panose="02020503060305020303" pitchFamily="18" charset="0"/>
              </a:rPr>
              <a:t>Total Sales (MTD, QTD, YTD)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200" b="1" dirty="0">
                <a:latin typeface="Bell MT" panose="02020503060305020303" pitchFamily="18" charset="0"/>
              </a:rPr>
              <a:t>MTD (Month-to-Date):</a:t>
            </a:r>
            <a:r>
              <a:rPr lang="en-GB" sz="2200" dirty="0">
                <a:latin typeface="Bell MT" panose="02020503060305020303" pitchFamily="18" charset="0"/>
              </a:rPr>
              <a:t> The cumulative sales value from the start of the current month </a:t>
            </a:r>
          </a:p>
          <a:p>
            <a:pPr algn="just">
              <a:lnSpc>
                <a:spcPct val="150000"/>
              </a:lnSpc>
            </a:pPr>
            <a:r>
              <a:rPr lang="en-GB" sz="2200" dirty="0">
                <a:latin typeface="Bell MT" panose="02020503060305020303" pitchFamily="18" charset="0"/>
              </a:rPr>
              <a:t>    to the latest date available. Helps track monthly targets.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200" b="1" dirty="0">
                <a:latin typeface="Bell MT" panose="02020503060305020303" pitchFamily="18" charset="0"/>
              </a:rPr>
              <a:t>QTD (Quarter-to-Date):</a:t>
            </a:r>
            <a:r>
              <a:rPr lang="en-GB" sz="2200" dirty="0">
                <a:latin typeface="Bell MT" panose="02020503060305020303" pitchFamily="18" charset="0"/>
              </a:rPr>
              <a:t> Total sales from the beginning of the current quarter. Useful for </a:t>
            </a:r>
          </a:p>
          <a:p>
            <a:pPr algn="just">
              <a:lnSpc>
                <a:spcPct val="150000"/>
              </a:lnSpc>
            </a:pPr>
            <a:r>
              <a:rPr lang="en-GB" sz="2200" dirty="0">
                <a:latin typeface="Bell MT" panose="02020503060305020303" pitchFamily="18" charset="0"/>
              </a:rPr>
              <a:t>    </a:t>
            </a:r>
            <a:r>
              <a:rPr lang="en-GB" sz="2200" dirty="0" err="1">
                <a:latin typeface="Bell MT" panose="02020503060305020303" pitchFamily="18" charset="0"/>
              </a:rPr>
              <a:t>analyzing</a:t>
            </a:r>
            <a:r>
              <a:rPr lang="en-GB" sz="2200" dirty="0">
                <a:latin typeface="Bell MT" panose="02020503060305020303" pitchFamily="18" charset="0"/>
              </a:rPr>
              <a:t> quarterly trends and seasonality.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200" b="1" dirty="0">
                <a:latin typeface="Bell MT" panose="02020503060305020303" pitchFamily="18" charset="0"/>
              </a:rPr>
              <a:t>YTD (Year-to-Date):</a:t>
            </a:r>
            <a:r>
              <a:rPr lang="en-GB" sz="2200" dirty="0">
                <a:latin typeface="Bell MT" panose="02020503060305020303" pitchFamily="18" charset="0"/>
              </a:rPr>
              <a:t> Accumulated sales from the start of the year. Provides a long-term </a:t>
            </a:r>
          </a:p>
          <a:p>
            <a:pPr algn="just">
              <a:lnSpc>
                <a:spcPct val="150000"/>
              </a:lnSpc>
            </a:pPr>
            <a:r>
              <a:rPr lang="en-GB" sz="2200" dirty="0">
                <a:latin typeface="Bell MT" panose="02020503060305020303" pitchFamily="18" charset="0"/>
              </a:rPr>
              <a:t>     view of performance against annual goals.</a:t>
            </a:r>
            <a:endParaRPr lang="en-IN" sz="2200" dirty="0">
              <a:latin typeface="Bell MT" panose="020205030603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6589D-FEE1-3C60-47E6-91DEC8CECEFD}"/>
              </a:ext>
            </a:extLst>
          </p:cNvPr>
          <p:cNvSpPr txBox="1"/>
          <p:nvPr/>
        </p:nvSpPr>
        <p:spPr>
          <a:xfrm>
            <a:off x="228600" y="5276578"/>
            <a:ext cx="11391195" cy="2076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200" b="1" dirty="0">
                <a:latin typeface="Bell MT" panose="02020503060305020303" pitchFamily="18" charset="0"/>
              </a:rPr>
              <a:t>2. </a:t>
            </a:r>
            <a:r>
              <a:rPr lang="en-GB" sz="2200" b="1" dirty="0"/>
              <a:t>Product-Wise Sales</a:t>
            </a:r>
            <a:endParaRPr lang="en-GB" sz="2200" b="1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200" dirty="0"/>
              <a:t>Breaks down total sales across each product or product category. Helps identify </a:t>
            </a:r>
            <a:r>
              <a:rPr lang="en-GB" sz="2200" b="1" dirty="0"/>
              <a:t>top-performing</a:t>
            </a:r>
          </a:p>
          <a:p>
            <a:pPr algn="just">
              <a:lnSpc>
                <a:spcPct val="150000"/>
              </a:lnSpc>
            </a:pPr>
            <a:r>
              <a:rPr lang="en-GB" sz="2200" b="1" dirty="0"/>
              <a:t>    </a:t>
            </a:r>
            <a:r>
              <a:rPr lang="en-GB" sz="2200" dirty="0"/>
              <a:t>and </a:t>
            </a:r>
            <a:r>
              <a:rPr lang="en-GB" sz="2200" b="1" dirty="0"/>
              <a:t>low-performing</a:t>
            </a:r>
            <a:r>
              <a:rPr lang="en-GB" sz="2200" dirty="0"/>
              <a:t> SKUs.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200" dirty="0"/>
              <a:t>Enables deeper analysis of product preferences, pricing effectiveness, and customer demand.</a:t>
            </a:r>
            <a:endParaRPr lang="en-IN" sz="2200" dirty="0">
              <a:latin typeface="Bell MT" panose="020205030603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FE68A-6822-A324-BEAD-44FE2EA0AAF9}"/>
              </a:ext>
            </a:extLst>
          </p:cNvPr>
          <p:cNvSpPr txBox="1"/>
          <p:nvPr/>
        </p:nvSpPr>
        <p:spPr>
          <a:xfrm>
            <a:off x="228599" y="7429500"/>
            <a:ext cx="1183862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GB" sz="2200" b="1" dirty="0">
                <a:latin typeface="Bell MT" panose="02020503060305020303" pitchFamily="18" charset="0"/>
              </a:rPr>
              <a:t>3. </a:t>
            </a:r>
            <a:r>
              <a:rPr lang="en-GB" sz="2400" b="1" dirty="0"/>
              <a:t>Sales Growth</a:t>
            </a:r>
            <a:endParaRPr lang="en-GB" sz="2200" b="1" dirty="0">
              <a:latin typeface="Bell MT" panose="02020503060305020303" pitchFamily="18" charset="0"/>
            </a:endParaRPr>
          </a:p>
          <a:p>
            <a:pPr marL="285750" indent="-285750" algn="just">
              <a:buBlip>
                <a:blip r:embed="rId2"/>
              </a:buBlip>
            </a:pPr>
            <a:r>
              <a:rPr lang="en-GB" sz="2400" dirty="0"/>
              <a:t>Measures the percentage change in sales compared to previous time periods (e.g., month-</a:t>
            </a:r>
          </a:p>
          <a:p>
            <a:pPr algn="just"/>
            <a:r>
              <a:rPr lang="en-GB" sz="2400" dirty="0"/>
              <a:t>    over-month or year-over-year).</a:t>
            </a:r>
          </a:p>
          <a:p>
            <a:pPr marL="285750" indent="-285750" algn="just">
              <a:buBlip>
                <a:blip r:embed="rId2"/>
              </a:buBlip>
            </a:pPr>
            <a:r>
              <a:rPr lang="en-GB" sz="2400" dirty="0"/>
              <a:t>A positive growth rate signals expanding business, while a negative rate highlights declining</a:t>
            </a:r>
          </a:p>
          <a:p>
            <a:pPr algn="just"/>
            <a:r>
              <a:rPr lang="en-GB" sz="2400" dirty="0"/>
              <a:t>    performance.</a:t>
            </a:r>
          </a:p>
          <a:p>
            <a:pPr marL="285750" indent="-285750" algn="just">
              <a:buBlip>
                <a:blip r:embed="rId2"/>
              </a:buBlip>
            </a:pPr>
            <a:r>
              <a:rPr lang="en-GB" sz="2400" dirty="0"/>
              <a:t>Can be visualized with trend lines or bar charts to show momentum</a:t>
            </a:r>
            <a:r>
              <a:rPr lang="en-GB" sz="3600" dirty="0"/>
              <a:t>.</a:t>
            </a:r>
            <a:r>
              <a:rPr lang="en-GB" sz="2400" dirty="0">
                <a:latin typeface="Bell MT" panose="02020503060305020303" pitchFamily="18" charset="0"/>
              </a:rPr>
              <a:t> </a:t>
            </a:r>
            <a:endParaRPr lang="en-IN" sz="2200" dirty="0">
              <a:latin typeface="Bell MT" panose="020205030603050203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1E7E15-7822-C55C-797F-36FF48762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2499698"/>
            <a:ext cx="6172200" cy="69453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3CD5B-F225-5DD7-C5CB-4F6FCF321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B83053-FA4A-A64C-ED38-C1D6D486687E}"/>
              </a:ext>
            </a:extLst>
          </p:cNvPr>
          <p:cNvSpPr txBox="1"/>
          <p:nvPr/>
        </p:nvSpPr>
        <p:spPr>
          <a:xfrm>
            <a:off x="228599" y="237820"/>
            <a:ext cx="16665653" cy="1705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200" b="1" dirty="0">
                <a:latin typeface="Bell MT" panose="02020503060305020303" pitchFamily="18" charset="0"/>
              </a:rPr>
              <a:t>4.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Daily Sales Trend</a:t>
            </a:r>
            <a:endParaRPr lang="en-GB" sz="2200" b="1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Shows sales performance for each day within a selected time frame.</a:t>
            </a:r>
            <a:endParaRPr lang="en-GB" sz="2200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Useful to: Identify peak sales days, Detect anomalies like sudden drops or spikes, Understand daily customer purchasing </a:t>
            </a:r>
            <a:r>
              <a:rPr lang="en-GB" sz="2400" dirty="0" err="1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behavior</a:t>
            </a: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.</a:t>
            </a:r>
            <a:endParaRPr lang="en-GB" sz="2200" dirty="0">
              <a:latin typeface="Bell MT" panose="020205030603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10517-44AE-3721-B620-898CE874E4F7}"/>
              </a:ext>
            </a:extLst>
          </p:cNvPr>
          <p:cNvSpPr txBox="1"/>
          <p:nvPr/>
        </p:nvSpPr>
        <p:spPr>
          <a:xfrm>
            <a:off x="228599" y="2198684"/>
            <a:ext cx="16188406" cy="22590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200" b="1" dirty="0">
                <a:latin typeface="Bell MT" panose="02020503060305020303" pitchFamily="18" charset="0"/>
              </a:rPr>
              <a:t>5.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State-Wise Sales</a:t>
            </a:r>
            <a:endParaRPr lang="en-GB" sz="2200" b="1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Displays sales figures segregated by geographical states.</a:t>
            </a:r>
            <a:endParaRPr lang="en-GB" sz="2200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Useful for regional strategy: Identify high-performing vs. underperforming regions, Optimize marketing and logistics efforts </a:t>
            </a:r>
          </a:p>
          <a:p>
            <a:pPr algn="just"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    based on demand hotspots.</a:t>
            </a:r>
            <a:endParaRPr lang="en-GB" sz="2200" dirty="0">
              <a:latin typeface="Bell MT" panose="020205030603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C0AF7-CEB5-F8F2-F856-3646226CDE61}"/>
              </a:ext>
            </a:extLst>
          </p:cNvPr>
          <p:cNvSpPr txBox="1"/>
          <p:nvPr/>
        </p:nvSpPr>
        <p:spPr>
          <a:xfrm>
            <a:off x="228599" y="4713545"/>
            <a:ext cx="8604663" cy="2813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200" b="1" dirty="0">
                <a:latin typeface="Bell MT" panose="02020503060305020303" pitchFamily="18" charset="0"/>
              </a:rPr>
              <a:t>6.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Top 5 Store-Wise Sales</a:t>
            </a:r>
            <a:endParaRPr lang="en-GB" sz="2200" b="1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Highlights the five best-performing stores based on total sales.</a:t>
            </a:r>
            <a:endParaRPr lang="en-GB" sz="2200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Insights from top stores can be leveraged to: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Replicate best practices across other outlets.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Allocate inventory or promotional resources more efficiently.</a:t>
            </a:r>
            <a:endParaRPr lang="en-GB" sz="2200" dirty="0">
              <a:latin typeface="Bell MT" panose="020205030603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A1FC6-6543-3AFC-2DEF-53C995ED416B}"/>
              </a:ext>
            </a:extLst>
          </p:cNvPr>
          <p:cNvSpPr txBox="1"/>
          <p:nvPr/>
        </p:nvSpPr>
        <p:spPr>
          <a:xfrm>
            <a:off x="228599" y="7761284"/>
            <a:ext cx="13710413" cy="2259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200" b="1" dirty="0">
                <a:latin typeface="Bell MT" panose="02020503060305020303" pitchFamily="18" charset="0"/>
              </a:rPr>
              <a:t>7.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Region-Wise Sales</a:t>
            </a:r>
            <a:endParaRPr lang="en-GB" sz="2200" b="1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Aggregates sales data by region (e.g., North, South, East, West).</a:t>
            </a:r>
            <a:endParaRPr lang="en-GB" sz="2200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Offers a broader view than state-level data.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Ideal for comparing performance across larger business zones or managing regional managers' KPIs.</a:t>
            </a:r>
            <a:endParaRPr lang="en-GB" sz="2200" dirty="0">
              <a:latin typeface="Bell MT" panose="020205030603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E1FB9-DC60-0F54-2EA5-33861FD2D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23" y="4457700"/>
            <a:ext cx="6806329" cy="41148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239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44F2B-785F-E63E-F96D-568C54D0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138CBD-15A4-9806-C475-4ED91A81F0D0}"/>
              </a:ext>
            </a:extLst>
          </p:cNvPr>
          <p:cNvSpPr txBox="1"/>
          <p:nvPr/>
        </p:nvSpPr>
        <p:spPr>
          <a:xfrm>
            <a:off x="228598" y="237820"/>
            <a:ext cx="15392401" cy="17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200" b="1" dirty="0">
                <a:latin typeface="Bell MT" panose="02020503060305020303" pitchFamily="18" charset="0"/>
              </a:rPr>
              <a:t>8.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Total Inventory</a:t>
            </a:r>
            <a:endParaRPr lang="en-GB" sz="2200" b="1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Indicates the total number of units currently available in stock across all warehouses or stores.</a:t>
            </a:r>
            <a:b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Helps assess if the supply chain is adequately supporting demand.</a:t>
            </a:r>
            <a:endParaRPr lang="en-GB" sz="2200" dirty="0">
              <a:latin typeface="Bell MT" panose="020205030603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1F786-D569-6F66-2359-35107128CF12}"/>
              </a:ext>
            </a:extLst>
          </p:cNvPr>
          <p:cNvSpPr txBox="1"/>
          <p:nvPr/>
        </p:nvSpPr>
        <p:spPr>
          <a:xfrm>
            <a:off x="228598" y="2579684"/>
            <a:ext cx="12634260" cy="2259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200" b="1" dirty="0">
                <a:latin typeface="Bell MT" panose="02020503060305020303" pitchFamily="18" charset="0"/>
              </a:rPr>
              <a:t>9.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Inventory Value</a:t>
            </a:r>
            <a:endParaRPr lang="en-GB" sz="2200" b="1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The total monetary value of current inventory, usually calculated as:</a:t>
            </a:r>
            <a:b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</a:b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 </a:t>
            </a:r>
            <a:r>
              <a:rPr lang="en-GB" sz="2400" dirty="0">
                <a:solidFill>
                  <a:srgbClr val="188038"/>
                </a:solidFill>
                <a:latin typeface="Bell MT" panose="02020503060305020303" pitchFamily="18" charset="0"/>
                <a:ea typeface="Roboto Mono"/>
                <a:cs typeface="Roboto Mono"/>
                <a:sym typeface="Roboto Mono"/>
              </a:rPr>
              <a:t>Inventory Quantity × Unit Cost</a:t>
            </a:r>
            <a:endParaRPr lang="en-GB" sz="2200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Important for financial reporting and cost control.</a:t>
            </a:r>
            <a:endParaRPr lang="en-GB" sz="2200" dirty="0">
              <a:latin typeface="Bell MT" panose="020205030603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6FA01-06CC-303E-47E0-D64D67A613C6}"/>
              </a:ext>
            </a:extLst>
          </p:cNvPr>
          <p:cNvSpPr txBox="1"/>
          <p:nvPr/>
        </p:nvSpPr>
        <p:spPr>
          <a:xfrm>
            <a:off x="228598" y="5150399"/>
            <a:ext cx="17526002" cy="281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200" b="1" dirty="0">
                <a:latin typeface="Bell MT" panose="02020503060305020303" pitchFamily="18" charset="0"/>
              </a:rPr>
              <a:t>10.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Inventory Health: Overstock, Out-of-Stock, Understock</a:t>
            </a:r>
            <a:endParaRPr lang="en-GB" sz="2200" b="1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In-Stock</a:t>
            </a: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: Inventory in hand is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≥ 0</a:t>
            </a: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 units — product is available.</a:t>
            </a:r>
            <a:endParaRPr lang="en-GB" sz="2200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Out-of-Stock</a:t>
            </a: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: Inventory in hand is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&lt; 0</a:t>
            </a: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 — product is unavailable, leading to potential lost sales.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Understock</a:t>
            </a: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: Inventory in hand is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less than required stock quantity</a:t>
            </a: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, but not zero — risk of going out of stock if demand surges.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Overstock</a:t>
            </a: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: Excess inventory beyond expected demand — ties up capital and increases holding costs.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1B279-8CF5-C633-42D6-C187C38CAE1D}"/>
              </a:ext>
            </a:extLst>
          </p:cNvPr>
          <p:cNvSpPr txBox="1"/>
          <p:nvPr/>
        </p:nvSpPr>
        <p:spPr>
          <a:xfrm>
            <a:off x="228599" y="8315281"/>
            <a:ext cx="15392400" cy="17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200" b="1" dirty="0">
                <a:latin typeface="Bell MT" panose="02020503060305020303" pitchFamily="18" charset="0"/>
              </a:rPr>
              <a:t>11.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Purchase Method-Wise Sales</a:t>
            </a:r>
            <a:endParaRPr lang="en-GB" sz="2200" b="1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Breakdown of sales based on purchasing channels or methods, such as: </a:t>
            </a:r>
            <a:r>
              <a:rPr lang="en-GB" sz="2400" b="1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Online, In-store, Phone orders, App-based</a:t>
            </a:r>
            <a:endParaRPr lang="en-GB" sz="2200" dirty="0">
              <a:latin typeface="Bell MT" panose="02020503060305020303" pitchFamily="18" charset="0"/>
            </a:endParaRP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Helps understand customer buying </a:t>
            </a:r>
            <a:r>
              <a:rPr lang="en-GB" sz="2400" dirty="0" err="1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behavior</a:t>
            </a:r>
            <a:r>
              <a:rPr lang="en-GB" sz="2400" dirty="0">
                <a:solidFill>
                  <a:srgbClr val="000000"/>
                </a:solidFill>
                <a:latin typeface="Bell MT" panose="02020503060305020303" pitchFamily="18" charset="0"/>
                <a:ea typeface="Arial"/>
                <a:cs typeface="Arial"/>
                <a:sym typeface="Arial"/>
              </a:rPr>
              <a:t> and optimize channel strategies.</a:t>
            </a:r>
            <a:endParaRPr lang="en-GB" sz="22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86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2401" y="347662"/>
            <a:ext cx="13716000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Excel-Specific Challenges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78A732E-0E85-9A64-E6CE-5D72815F7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184977"/>
              </p:ext>
            </p:extLst>
          </p:nvPr>
        </p:nvGraphicFramePr>
        <p:xfrm>
          <a:off x="381000" y="2019300"/>
          <a:ext cx="17526000" cy="769619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6324600">
                  <a:extLst>
                    <a:ext uri="{9D8B030D-6E8A-4147-A177-3AD203B41FA5}">
                      <a16:colId xmlns:a16="http://schemas.microsoft.com/office/drawing/2014/main" val="1430827212"/>
                    </a:ext>
                  </a:extLst>
                </a:gridCol>
                <a:gridCol w="11201400">
                  <a:extLst>
                    <a:ext uri="{9D8B030D-6E8A-4147-A177-3AD203B41FA5}">
                      <a16:colId xmlns:a16="http://schemas.microsoft.com/office/drawing/2014/main" val="3490629191"/>
                    </a:ext>
                  </a:extLst>
                </a:gridCol>
              </a:tblGrid>
              <a:tr h="173543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4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Challenge</a:t>
                      </a:r>
                      <a:endParaRPr sz="54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4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Details</a:t>
                      </a:r>
                      <a:endParaRPr sz="54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25329016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🚫 </a:t>
                      </a: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Limited Scalability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Slows down with large datasets or multiple charts/pivots</a:t>
                      </a:r>
                      <a:endParaRPr sz="320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291214641"/>
                  </a:ext>
                </a:extLst>
              </a:tr>
              <a:tr h="12466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🎛️ </a:t>
                      </a: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Basic Interactivity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Lacks dynamic filtering unless slicers or form controls are used</a:t>
                      </a:r>
                      <a:endParaRPr sz="320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509992298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🧩 </a:t>
                      </a: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No Real-Time Data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Requires manual or semi-automated data imports</a:t>
                      </a:r>
                      <a:endParaRPr sz="320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129150353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📉 </a:t>
                      </a: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Basic Visualizations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Lacks advanced visuals like forecasting, drill-downs, etc.</a:t>
                      </a:r>
                      <a:endParaRPr sz="320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902625737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🔄 </a:t>
                      </a: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Manual Refresh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Power Query can help, but still less automated than BI tools</a:t>
                      </a:r>
                      <a:endParaRPr sz="320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1939708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828DCF4-CA1A-B001-0C6D-87E18D60FD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2714">
            <a:off x="15375782" y="114011"/>
            <a:ext cx="1695449" cy="1695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4800" y="152515"/>
            <a:ext cx="10096500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Excel Dashboard</a:t>
            </a:r>
          </a:p>
        </p:txBody>
      </p:sp>
      <p:sp>
        <p:nvSpPr>
          <p:cNvPr id="14" name="Freeform 1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404F97-EB37-DB47-CA9F-1C51BB59C3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8288000" cy="89574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36208-4B67-4DB3-F247-5B78CB04C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D57D305-1B7E-BD4A-C5A7-338C5738ED9F}"/>
              </a:ext>
            </a:extLst>
          </p:cNvPr>
          <p:cNvSpPr txBox="1"/>
          <p:nvPr/>
        </p:nvSpPr>
        <p:spPr>
          <a:xfrm>
            <a:off x="152401" y="347662"/>
            <a:ext cx="15392400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Power BI Specific Challenges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E6BDA7-79BF-4337-67A3-E1BB68AF8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90535"/>
              </p:ext>
            </p:extLst>
          </p:nvPr>
        </p:nvGraphicFramePr>
        <p:xfrm>
          <a:off x="381000" y="2019300"/>
          <a:ext cx="17526000" cy="789942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1430827212"/>
                    </a:ext>
                  </a:extLst>
                </a:gridCol>
                <a:gridCol w="10287000">
                  <a:extLst>
                    <a:ext uri="{9D8B030D-6E8A-4147-A177-3AD203B41FA5}">
                      <a16:colId xmlns:a16="http://schemas.microsoft.com/office/drawing/2014/main" val="3490629191"/>
                    </a:ext>
                  </a:extLst>
                </a:gridCol>
              </a:tblGrid>
              <a:tr h="173543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4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Challenge</a:t>
                      </a:r>
                      <a:endParaRPr sz="54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4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Details</a:t>
                      </a:r>
                      <a:endParaRPr sz="54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25329016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💰 Licensing Costs</a:t>
                      </a:r>
                      <a:endParaRPr sz="3600" b="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Pro features require a subscription (e.g., for sharing dashboards)</a:t>
                      </a:r>
                      <a:endParaRPr sz="3600" b="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291214641"/>
                  </a:ext>
                </a:extLst>
              </a:tr>
              <a:tr h="12466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🧠 Learning Curve</a:t>
                      </a:r>
                      <a:endParaRPr sz="3600" b="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DAX formulas and data </a:t>
                      </a:r>
                      <a:r>
                        <a:rPr lang="en-GB" sz="3600" b="0" dirty="0" err="1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modeling</a:t>
                      </a:r>
                      <a:r>
                        <a:rPr lang="en-GB" sz="3600" b="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 can be complex</a:t>
                      </a:r>
                      <a:endParaRPr sz="3600" b="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509992298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🌐 Data Integration Setup</a:t>
                      </a:r>
                      <a:endParaRPr sz="3600" b="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SQL Server, APIs, Excel must be properly connected</a:t>
                      </a:r>
                      <a:endParaRPr sz="3600" b="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129150353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📉 Limited Custom Charting</a:t>
                      </a:r>
                      <a:endParaRPr sz="3600" b="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Visual customization is somewhat limited compared to Tableau</a:t>
                      </a:r>
                      <a:endParaRPr sz="3600" b="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902625737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⚠️ Performance on Complex Models</a:t>
                      </a:r>
                      <a:endParaRPr sz="3600" b="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600" b="0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Poorly structured models can slow performance</a:t>
                      </a:r>
                      <a:endParaRPr sz="3600" b="0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19397080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35EDDD0-1545-33CC-F503-8B1C9941F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8250">
            <a:off x="15421478" y="175959"/>
            <a:ext cx="2909561" cy="1636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27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A1E0A-2D5F-1CA5-C454-FAD6992F5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3284950-5412-CF6F-C546-ED0D3D48D873}"/>
              </a:ext>
            </a:extLst>
          </p:cNvPr>
          <p:cNvSpPr txBox="1"/>
          <p:nvPr/>
        </p:nvSpPr>
        <p:spPr>
          <a:xfrm>
            <a:off x="152401" y="347662"/>
            <a:ext cx="11049000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Power BI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41357-0A45-E0E0-4623-A8229A7AD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020"/>
            <a:ext cx="18288000" cy="87749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722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7C944-65DB-6303-6A2F-781F98F19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73E1D6F-9015-E875-BF6D-681D7EF3A5E4}"/>
              </a:ext>
            </a:extLst>
          </p:cNvPr>
          <p:cNvSpPr txBox="1"/>
          <p:nvPr/>
        </p:nvSpPr>
        <p:spPr>
          <a:xfrm>
            <a:off x="152401" y="347662"/>
            <a:ext cx="15011400" cy="116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bril Fatface"/>
                <a:ea typeface="Abril Fatface"/>
                <a:cs typeface="Abril Fatface"/>
                <a:sym typeface="Abril Fatface"/>
              </a:rPr>
              <a:t>Tableau Specific Challenges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D2FE63F-762F-6C6A-15AA-515BB202A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827741"/>
              </p:ext>
            </p:extLst>
          </p:nvPr>
        </p:nvGraphicFramePr>
        <p:xfrm>
          <a:off x="381000" y="2019300"/>
          <a:ext cx="17526000" cy="769619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1430827212"/>
                    </a:ext>
                  </a:extLst>
                </a:gridCol>
                <a:gridCol w="10287000">
                  <a:extLst>
                    <a:ext uri="{9D8B030D-6E8A-4147-A177-3AD203B41FA5}">
                      <a16:colId xmlns:a16="http://schemas.microsoft.com/office/drawing/2014/main" val="3490629191"/>
                    </a:ext>
                  </a:extLst>
                </a:gridCol>
              </a:tblGrid>
              <a:tr h="173543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4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Challenge</a:t>
                      </a:r>
                      <a:endParaRPr sz="54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54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Details</a:t>
                      </a:r>
                      <a:endParaRPr sz="54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25329016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💵 High Licensing Costs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Professional version can be expensive for small teams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4291214641"/>
                  </a:ext>
                </a:extLst>
              </a:tr>
              <a:tr h="12466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📚 Steep Learning Curve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Complex dashboards and calculations require learning Table Calculations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509992298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🔄 Manual Prep Without Prep Tool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Cleaning raw data requires Tableau Prep (a separate product)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129150353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⚙️ Slow for Large Data Sets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Performance issues if not optimized with extracts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3902625737"/>
                  </a:ext>
                </a:extLst>
              </a:tr>
              <a:tr h="11785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🔗 Live Connection Limitations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200" b="1" dirty="0">
                          <a:solidFill>
                            <a:schemeClr val="dk2"/>
                          </a:solidFill>
                          <a:latin typeface="Bell MT" panose="02020503060305020303" pitchFamily="18" charset="0"/>
                        </a:rPr>
                        <a:t>Can lag with real-time SQL data if not tuned properly</a:t>
                      </a:r>
                      <a:endParaRPr sz="3200" b="1" dirty="0">
                        <a:solidFill>
                          <a:schemeClr val="dk2"/>
                        </a:solidFill>
                        <a:latin typeface="Bell MT" panose="02020503060305020303" pitchFamily="18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1939708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B7A44E-B4F8-9DBB-5354-DF5BC83EF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562" y="155357"/>
            <a:ext cx="2746937" cy="15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54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1023</Words>
  <Application>Microsoft Office PowerPoint</Application>
  <PresentationFormat>Custom</PresentationFormat>
  <Paragraphs>129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Abril Fatface</vt:lpstr>
      <vt:lpstr>Wingdings</vt:lpstr>
      <vt:lpstr>Arial</vt:lpstr>
      <vt:lpstr>Bell MT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>hp</dc:creator>
  <cp:lastModifiedBy>Rishikesh Rasne</cp:lastModifiedBy>
  <cp:revision>17</cp:revision>
  <dcterms:created xsi:type="dcterms:W3CDTF">2006-08-16T00:00:00Z</dcterms:created>
  <dcterms:modified xsi:type="dcterms:W3CDTF">2025-07-12T07:02:23Z</dcterms:modified>
  <dc:identifier>DAGqzdwNSgc</dc:identifier>
</cp:coreProperties>
</file>